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4" r:id="rId3"/>
    <p:sldId id="258" r:id="rId4"/>
    <p:sldId id="257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48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6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971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8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417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5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07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347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7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87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0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25173-1138-40C6-AA96-AF36A70C0039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F49BD-8A31-4203-A388-C43BC74121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3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41947" y="1359736"/>
            <a:ext cx="10515600" cy="3773737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/>
              <a:t>Historical </a:t>
            </a:r>
            <a:r>
              <a:rPr lang="en-US" sz="6600" b="1" dirty="0" smtClean="0"/>
              <a:t>Use Of Zer</a:t>
            </a:r>
            <a:r>
              <a:rPr lang="en-US" sz="6600" b="1" dirty="0" smtClean="0"/>
              <a:t>o Generation Flexibility</a:t>
            </a:r>
            <a:br>
              <a:rPr lang="en-US" sz="6600" b="1" dirty="0" smtClean="0"/>
            </a:br>
            <a:r>
              <a:rPr lang="en-US" sz="6600" b="1" dirty="0" smtClean="0"/>
              <a:t>2004 – Current</a:t>
            </a:r>
            <a:br>
              <a:rPr lang="en-US" sz="6600" b="1" dirty="0" smtClean="0"/>
            </a:br>
            <a:r>
              <a:rPr lang="en-US" sz="3200" b="1" dirty="0" smtClean="0"/>
              <a:t>1/4/2022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1493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078" y="270998"/>
            <a:ext cx="8705843" cy="631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089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948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/>
              <a:t>Percentage of Available Hours Used </a:t>
            </a:r>
            <a:br>
              <a:rPr lang="en-US" sz="2800" b="1" dirty="0" smtClean="0"/>
            </a:br>
            <a:r>
              <a:rPr lang="en-US" sz="2000" b="1" dirty="0" smtClean="0"/>
              <a:t>Betwee</a:t>
            </a:r>
            <a:r>
              <a:rPr lang="en-US" sz="2000" b="1" dirty="0" smtClean="0"/>
              <a:t>n Official Start Dates Through the End of February</a:t>
            </a:r>
            <a:endParaRPr lang="en-US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708648"/>
              </p:ext>
            </p:extLst>
          </p:nvPr>
        </p:nvGraphicFramePr>
        <p:xfrm>
          <a:off x="3328738" y="1106897"/>
          <a:ext cx="4892482" cy="50700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4973">
                  <a:extLst>
                    <a:ext uri="{9D8B030D-6E8A-4147-A177-3AD203B41FA5}">
                      <a16:colId xmlns:a16="http://schemas.microsoft.com/office/drawing/2014/main" val="1628033673"/>
                    </a:ext>
                  </a:extLst>
                </a:gridCol>
                <a:gridCol w="696852">
                  <a:extLst>
                    <a:ext uri="{9D8B030D-6E8A-4147-A177-3AD203B41FA5}">
                      <a16:colId xmlns:a16="http://schemas.microsoft.com/office/drawing/2014/main" val="3209865663"/>
                    </a:ext>
                  </a:extLst>
                </a:gridCol>
                <a:gridCol w="696852">
                  <a:extLst>
                    <a:ext uri="{9D8B030D-6E8A-4147-A177-3AD203B41FA5}">
                      <a16:colId xmlns:a16="http://schemas.microsoft.com/office/drawing/2014/main" val="235194627"/>
                    </a:ext>
                  </a:extLst>
                </a:gridCol>
                <a:gridCol w="696852">
                  <a:extLst>
                    <a:ext uri="{9D8B030D-6E8A-4147-A177-3AD203B41FA5}">
                      <a16:colId xmlns:a16="http://schemas.microsoft.com/office/drawing/2014/main" val="3905881820"/>
                    </a:ext>
                  </a:extLst>
                </a:gridCol>
                <a:gridCol w="696852">
                  <a:extLst>
                    <a:ext uri="{9D8B030D-6E8A-4147-A177-3AD203B41FA5}">
                      <a16:colId xmlns:a16="http://schemas.microsoft.com/office/drawing/2014/main" val="91526963"/>
                    </a:ext>
                  </a:extLst>
                </a:gridCol>
                <a:gridCol w="900101">
                  <a:extLst>
                    <a:ext uri="{9D8B030D-6E8A-4147-A177-3AD203B41FA5}">
                      <a16:colId xmlns:a16="http://schemas.microsoft.com/office/drawing/2014/main" val="3188275978"/>
                    </a:ext>
                  </a:extLst>
                </a:gridCol>
              </a:tblGrid>
              <a:tr h="22043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LWG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LGS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IHR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9668197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2004-2005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8590932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2005-2006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5618357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2006-2007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410150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2007-2008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4015458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2008-2009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9339437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2009-2010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5440768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2010-2011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0791654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2011-2012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0992940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2012-2013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97481081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2013-2014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885376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2014-2015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0109724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2015-2016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3304090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2016-2017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3948413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2017-2018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8006701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2018-2019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1663856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2019-2020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9989027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2020-2021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8960529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2021-2022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4720588"/>
                  </a:ext>
                </a:extLst>
              </a:tr>
              <a:tr h="8817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Percentage of Available Hours Used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9535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957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948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/>
              <a:t>Percentage of Available Days Used </a:t>
            </a:r>
            <a:br>
              <a:rPr lang="en-US" sz="2800" b="1" dirty="0" smtClean="0"/>
            </a:br>
            <a:r>
              <a:rPr lang="en-US" sz="2000" b="1" dirty="0" smtClean="0"/>
              <a:t>Betwee</a:t>
            </a:r>
            <a:r>
              <a:rPr lang="en-US" sz="2000" b="1" dirty="0" smtClean="0"/>
              <a:t>n Official Start Dates Through the End of February</a:t>
            </a:r>
            <a:endParaRPr lang="en-US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696357"/>
              </p:ext>
            </p:extLst>
          </p:nvPr>
        </p:nvGraphicFramePr>
        <p:xfrm>
          <a:off x="3328738" y="1106897"/>
          <a:ext cx="4892482" cy="50700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4973">
                  <a:extLst>
                    <a:ext uri="{9D8B030D-6E8A-4147-A177-3AD203B41FA5}">
                      <a16:colId xmlns:a16="http://schemas.microsoft.com/office/drawing/2014/main" val="1628033673"/>
                    </a:ext>
                  </a:extLst>
                </a:gridCol>
                <a:gridCol w="696852">
                  <a:extLst>
                    <a:ext uri="{9D8B030D-6E8A-4147-A177-3AD203B41FA5}">
                      <a16:colId xmlns:a16="http://schemas.microsoft.com/office/drawing/2014/main" val="3209865663"/>
                    </a:ext>
                  </a:extLst>
                </a:gridCol>
                <a:gridCol w="696852">
                  <a:extLst>
                    <a:ext uri="{9D8B030D-6E8A-4147-A177-3AD203B41FA5}">
                      <a16:colId xmlns:a16="http://schemas.microsoft.com/office/drawing/2014/main" val="235194627"/>
                    </a:ext>
                  </a:extLst>
                </a:gridCol>
                <a:gridCol w="696852">
                  <a:extLst>
                    <a:ext uri="{9D8B030D-6E8A-4147-A177-3AD203B41FA5}">
                      <a16:colId xmlns:a16="http://schemas.microsoft.com/office/drawing/2014/main" val="3905881820"/>
                    </a:ext>
                  </a:extLst>
                </a:gridCol>
                <a:gridCol w="696852">
                  <a:extLst>
                    <a:ext uri="{9D8B030D-6E8A-4147-A177-3AD203B41FA5}">
                      <a16:colId xmlns:a16="http://schemas.microsoft.com/office/drawing/2014/main" val="91526963"/>
                    </a:ext>
                  </a:extLst>
                </a:gridCol>
                <a:gridCol w="900101">
                  <a:extLst>
                    <a:ext uri="{9D8B030D-6E8A-4147-A177-3AD203B41FA5}">
                      <a16:colId xmlns:a16="http://schemas.microsoft.com/office/drawing/2014/main" val="3188275978"/>
                    </a:ext>
                  </a:extLst>
                </a:gridCol>
              </a:tblGrid>
              <a:tr h="22043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LWG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LGS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LMN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IHR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Average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579668197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2004-2005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4238590932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2005-2006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225618357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2006-2007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71410150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2007-2008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2224015458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2008-2009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1889339437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2009-2010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2535440768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2010-2011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730791654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2011-2012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2570992940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2012-2013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3797481081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2013-2014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79885376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2014-2015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280109724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2015-2016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1113304090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2016-2017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1333948413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2017-2018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4228006701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2018-2019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1501663856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2019-2020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2459989027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2020-2021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2898960529"/>
                  </a:ext>
                </a:extLst>
              </a:tr>
              <a:tr h="2204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2021-2022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/>
                </a:tc>
                <a:extLst>
                  <a:ext uri="{0D108BD9-81ED-4DB2-BD59-A6C34878D82A}">
                    <a16:rowId xmlns:a16="http://schemas.microsoft.com/office/drawing/2014/main" val="2404720588"/>
                  </a:ext>
                </a:extLst>
              </a:tr>
              <a:tr h="8817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Average Percentage Of Days Used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32%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42%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40%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35%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37%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ctr"/>
                </a:tc>
                <a:extLst>
                  <a:ext uri="{0D108BD9-81ED-4DB2-BD59-A6C34878D82A}">
                    <a16:rowId xmlns:a16="http://schemas.microsoft.com/office/drawing/2014/main" val="1999535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106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078" y="270998"/>
            <a:ext cx="8705843" cy="631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382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078" y="270998"/>
            <a:ext cx="8705843" cy="631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968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48556"/>
            <a:ext cx="10515600" cy="82199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/>
              <a:t>Instances of Consecutive Days of Use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2400" b="1" dirty="0"/>
              <a:t>Between Official Start Dates Through the End of February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193849"/>
              </p:ext>
            </p:extLst>
          </p:nvPr>
        </p:nvGraphicFramePr>
        <p:xfrm>
          <a:off x="3416969" y="970562"/>
          <a:ext cx="5021178" cy="57350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6905">
                  <a:extLst>
                    <a:ext uri="{9D8B030D-6E8A-4147-A177-3AD203B41FA5}">
                      <a16:colId xmlns:a16="http://schemas.microsoft.com/office/drawing/2014/main" val="2752173219"/>
                    </a:ext>
                  </a:extLst>
                </a:gridCol>
                <a:gridCol w="663729">
                  <a:extLst>
                    <a:ext uri="{9D8B030D-6E8A-4147-A177-3AD203B41FA5}">
                      <a16:colId xmlns:a16="http://schemas.microsoft.com/office/drawing/2014/main" val="4086979"/>
                    </a:ext>
                  </a:extLst>
                </a:gridCol>
                <a:gridCol w="787636">
                  <a:extLst>
                    <a:ext uri="{9D8B030D-6E8A-4147-A177-3AD203B41FA5}">
                      <a16:colId xmlns:a16="http://schemas.microsoft.com/office/drawing/2014/main" val="827497786"/>
                    </a:ext>
                  </a:extLst>
                </a:gridCol>
                <a:gridCol w="787636">
                  <a:extLst>
                    <a:ext uri="{9D8B030D-6E8A-4147-A177-3AD203B41FA5}">
                      <a16:colId xmlns:a16="http://schemas.microsoft.com/office/drawing/2014/main" val="990480164"/>
                    </a:ext>
                  </a:extLst>
                </a:gridCol>
                <a:gridCol w="787636">
                  <a:extLst>
                    <a:ext uri="{9D8B030D-6E8A-4147-A177-3AD203B41FA5}">
                      <a16:colId xmlns:a16="http://schemas.microsoft.com/office/drawing/2014/main" val="4144674901"/>
                    </a:ext>
                  </a:extLst>
                </a:gridCol>
                <a:gridCol w="787636">
                  <a:extLst>
                    <a:ext uri="{9D8B030D-6E8A-4147-A177-3AD203B41FA5}">
                      <a16:colId xmlns:a16="http://schemas.microsoft.com/office/drawing/2014/main" val="268351185"/>
                    </a:ext>
                  </a:extLst>
                </a:gridCol>
              </a:tblGrid>
              <a:tr h="4096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 smtClean="0">
                          <a:effectLst/>
                        </a:rPr>
                        <a:t>Days of Consecutive Use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LWG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LGS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LMN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>
                          <a:effectLst/>
                        </a:rPr>
                        <a:t>IHR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Total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1453404804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2217259419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1574579603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2361944268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4233908454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2010705882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3213868725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159144352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1598412849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2676136377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1802578942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3969853421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3032543504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1202403410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564966477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1320977976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3460779183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194111226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1538752733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3141935812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393395434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777412396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2250137323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3198029297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1769227751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3398938966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2276284139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3464822709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1736151270"/>
                  </a:ext>
                </a:extLst>
              </a:tr>
              <a:tr h="183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80" marR="6380" marT="6380" marB="0" anchor="b"/>
                </a:tc>
                <a:extLst>
                  <a:ext uri="{0D108BD9-81ED-4DB2-BD59-A6C34878D82A}">
                    <a16:rowId xmlns:a16="http://schemas.microsoft.com/office/drawing/2014/main" val="891129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827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678</Words>
  <Application>Microsoft Office PowerPoint</Application>
  <PresentationFormat>Widescreen</PresentationFormat>
  <Paragraphs>422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Historical Use Of Zero Generation Flexibility 2004 – Current 1/4/2022</vt:lpstr>
      <vt:lpstr>PowerPoint Presentation</vt:lpstr>
      <vt:lpstr>Percentage of Available Hours Used  Between Official Start Dates Through the End of February</vt:lpstr>
      <vt:lpstr>Percentage of Available Days Used  Between Official Start Dates Through the End of February</vt:lpstr>
      <vt:lpstr>PowerPoint Presentation</vt:lpstr>
      <vt:lpstr>PowerPoint Presentation</vt:lpstr>
      <vt:lpstr>Instances of Consecutive Days of Use Between Official Start Dates Through the End of February</vt:lpstr>
    </vt:vector>
  </TitlesOfParts>
  <Company>BPA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Use of Zero Generation Flexibility on the Lower Snake River Projects</dc:title>
  <dc:creator>Norris,Tony (BPA) - PGPO-5</dc:creator>
  <cp:lastModifiedBy>Norris,Tony (BPA) - PGPO-5</cp:lastModifiedBy>
  <cp:revision>10</cp:revision>
  <dcterms:created xsi:type="dcterms:W3CDTF">2022-01-04T22:11:56Z</dcterms:created>
  <dcterms:modified xsi:type="dcterms:W3CDTF">2022-01-05T16:24:48Z</dcterms:modified>
</cp:coreProperties>
</file>